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4"/>
  </p:notesMasterIdLst>
  <p:sldIdLst>
    <p:sldId id="596" r:id="rId6"/>
    <p:sldId id="595" r:id="rId7"/>
    <p:sldId id="593" r:id="rId8"/>
    <p:sldId id="592" r:id="rId9"/>
    <p:sldId id="591" r:id="rId10"/>
    <p:sldId id="590" r:id="rId11"/>
    <p:sldId id="589" r:id="rId12"/>
    <p:sldId id="792" r:id="rId13"/>
    <p:sldId id="588" r:id="rId14"/>
    <p:sldId id="785" r:id="rId15"/>
    <p:sldId id="786" r:id="rId16"/>
    <p:sldId id="787" r:id="rId17"/>
    <p:sldId id="585" r:id="rId18"/>
    <p:sldId id="584" r:id="rId19"/>
    <p:sldId id="779" r:id="rId20"/>
    <p:sldId id="577" r:id="rId21"/>
    <p:sldId id="791" r:id="rId22"/>
    <p:sldId id="7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95C53F-BFA6-4A29-8872-83B948CBE727}">
          <p14:sldIdLst>
            <p14:sldId id="596"/>
            <p14:sldId id="595"/>
            <p14:sldId id="593"/>
            <p14:sldId id="592"/>
            <p14:sldId id="591"/>
            <p14:sldId id="590"/>
            <p14:sldId id="589"/>
            <p14:sldId id="792"/>
            <p14:sldId id="588"/>
            <p14:sldId id="785"/>
            <p14:sldId id="786"/>
            <p14:sldId id="787"/>
            <p14:sldId id="585"/>
            <p14:sldId id="584"/>
            <p14:sldId id="779"/>
            <p14:sldId id="577"/>
            <p14:sldId id="791"/>
            <p14:sldId id="7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burger, Jason D." initials="HJD" lastIdx="7" clrIdx="0">
    <p:extLst>
      <p:ext uri="{19B8F6BF-5375-455C-9EA6-DF929625EA0E}">
        <p15:presenceInfo xmlns:p15="http://schemas.microsoft.com/office/powerpoint/2012/main" userId="Hamburger, Jason D." providerId="None"/>
      </p:ext>
    </p:extLst>
  </p:cmAuthor>
  <p:cmAuthor id="2" name="Bowers, Christopher K." initials="BK" lastIdx="1" clrIdx="1">
    <p:extLst>
      <p:ext uri="{19B8F6BF-5375-455C-9EA6-DF929625EA0E}">
        <p15:presenceInfo xmlns:p15="http://schemas.microsoft.com/office/powerpoint/2012/main" userId="S::bowersc5@my.erau.edu::5f2bb4ff-ed4a-420e-88ab-f2d053467c3e" providerId="AD"/>
      </p:ext>
    </p:extLst>
  </p:cmAuthor>
  <p:cmAuthor id="3" name="Hoppe, Alexander W." initials="HW" lastIdx="1" clrIdx="2">
    <p:extLst>
      <p:ext uri="{19B8F6BF-5375-455C-9EA6-DF929625EA0E}">
        <p15:presenceInfo xmlns:p15="http://schemas.microsoft.com/office/powerpoint/2012/main" userId="S::hoppea@my.erau.edu::f501c511-498d-4a63-8b22-22d1fdf07cc6" providerId="AD"/>
      </p:ext>
    </p:extLst>
  </p:cmAuthor>
  <p:cmAuthor id="4" name="Hudson, Abby M." initials="HAM" lastIdx="24" clrIdx="3">
    <p:extLst>
      <p:ext uri="{19B8F6BF-5375-455C-9EA6-DF929625EA0E}">
        <p15:presenceInfo xmlns:p15="http://schemas.microsoft.com/office/powerpoint/2012/main" userId="Hudson, Abby M." providerId="None"/>
      </p:ext>
    </p:extLst>
  </p:cmAuthor>
  <p:cmAuthor id="5" name="Laub, Becca L." initials="LL" lastIdx="13" clrIdx="4">
    <p:extLst>
      <p:ext uri="{19B8F6BF-5375-455C-9EA6-DF929625EA0E}">
        <p15:presenceInfo xmlns:p15="http://schemas.microsoft.com/office/powerpoint/2012/main" userId="S::laubb@my.erau.edu::3dd3db10-63fa-4991-b9c1-ef251ec512d5" providerId="AD"/>
      </p:ext>
    </p:extLst>
  </p:cmAuthor>
  <p:cmAuthor id="6" name="Laub, Becca L." initials="LBL" lastIdx="1" clrIdx="5">
    <p:extLst>
      <p:ext uri="{19B8F6BF-5375-455C-9EA6-DF929625EA0E}">
        <p15:presenceInfo xmlns:p15="http://schemas.microsoft.com/office/powerpoint/2012/main" userId="Laub, Becca L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1BEC3-DB58-47EA-8AB5-318C49472BED}" v="1" dt="2019-04-01T21:49:41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02819-D22E-45F6-B11E-1180E3F0778E}" type="datetimeFigureOut">
              <a:rPr lang="en-US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D98D7-87AD-442B-97D2-0C71F4FAA11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4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6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3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263745-3A59-4937-BAE2-BF51C319041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6F3AF-29F1-4A05-90D3-C5441FF42AD1}"/>
              </a:ext>
            </a:extLst>
          </p:cNvPr>
          <p:cNvSpPr txBox="1">
            <a:spLocks/>
          </p:cNvSpPr>
          <p:nvPr/>
        </p:nvSpPr>
        <p:spPr>
          <a:xfrm>
            <a:off x="545837" y="2932628"/>
            <a:ext cx="10363200" cy="1362075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Tahoma"/>
              </a:rPr>
              <a:t>Communications Subsystem (Comms)</a:t>
            </a:r>
            <a:endParaRPr lang="en-US">
              <a:latin typeface="Tahoma"/>
            </a:endParaRPr>
          </a:p>
          <a:p>
            <a:pPr marL="0" marR="0" lvl="0" indent="0" algn="l" defTabSz="914377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0" i="0" u="none" strike="noStrike" kern="1200" cap="none" spc="0" baseline="0" noProof="0">
              <a:solidFill>
                <a:prstClr val="black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40B6A9-4B9A-4568-B1E8-E18BA23F7352}"/>
              </a:ext>
            </a:extLst>
          </p:cNvPr>
          <p:cNvSpPr txBox="1">
            <a:spLocks/>
          </p:cNvSpPr>
          <p:nvPr/>
        </p:nvSpPr>
        <p:spPr>
          <a:xfrm>
            <a:off x="545837" y="3747819"/>
            <a:ext cx="10363200" cy="1500187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>
                <a:solidFill>
                  <a:prstClr val="black"/>
                </a:solidFill>
                <a:latin typeface="Century Gothic"/>
              </a:rPr>
              <a:t>Austin Macosky –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>
                <a:solidFill>
                  <a:prstClr val="black"/>
                </a:solidFill>
                <a:latin typeface="Century Gothic"/>
              </a:rPr>
              <a:t>Communications Subsystem Lead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b="0" i="0" u="none" strike="noStrike" kern="1200" cap="none" spc="0" baseline="0" noProof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70E26-FC15-4AA8-90CC-DE4D2ACF0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83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AC3877-DA5A-4F76-8B43-8FA41218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897924"/>
            <a:ext cx="11643513" cy="4828558"/>
          </a:xfrm>
        </p:spPr>
        <p:txBody>
          <a:bodyPr anchor="t"/>
          <a:lstStyle/>
          <a:p>
            <a:pPr marL="227965" indent="-227965"/>
            <a:r>
              <a:rPr lang="en-US"/>
              <a:t>FCC Part 97.207 (f) "Space telemetry transmissions may consist of specially coded messages intended to facilitate communications or related to the function of the spacecraft." </a:t>
            </a:r>
          </a:p>
          <a:p>
            <a:pPr marL="800100" lvl="1" indent="-342900"/>
            <a:r>
              <a:rPr lang="en-US">
                <a:latin typeface="Century Gothic"/>
              </a:rPr>
              <a:t>Verified 'specially coded' = encrypted</a:t>
            </a:r>
          </a:p>
          <a:p>
            <a:pPr marL="227965" indent="-227965"/>
            <a:r>
              <a:rPr lang="en-US">
                <a:latin typeface="Century Gothic"/>
              </a:rPr>
              <a:t>FCC</a:t>
            </a:r>
            <a:r>
              <a:rPr lang="en-US"/>
              <a:t> Part 97.211 (b) "A telecommand station may transmit special codes intended to obscure the meaning of telecommand messages to the station in space operation."</a:t>
            </a:r>
          </a:p>
          <a:p>
            <a:pPr marL="227965" indent="-227965"/>
            <a:r>
              <a:rPr lang="en-US"/>
              <a:t>These sections apply if:</a:t>
            </a:r>
          </a:p>
          <a:p>
            <a:pPr marL="800100" lvl="1" indent="-342900"/>
            <a:r>
              <a:rPr lang="en-US" sz="2000">
                <a:latin typeface="Century Gothic"/>
              </a:rPr>
              <a:t>The space station is located more than 50 km above the Earth's surface (FCC Part 97.3(41))</a:t>
            </a:r>
          </a:p>
          <a:p>
            <a:pPr marL="800100" lvl="1" indent="-342900"/>
            <a:r>
              <a:rPr lang="en-US" sz="2000">
                <a:latin typeface="Century Gothic"/>
              </a:rPr>
              <a:t>The data being downlinked is "measuring instruments in a spacecraft including those related to the functioning" (FCC Part 97.3 (42)</a:t>
            </a:r>
            <a:endParaRPr lang="en-US" sz="2000"/>
          </a:p>
          <a:p>
            <a:pPr marL="800100" lvl="1" indent="-342900"/>
            <a:r>
              <a:rPr lang="en-US" sz="2000">
                <a:latin typeface="Century Gothic"/>
              </a:rPr>
              <a:t>The transmissions are coming from an 'amateur station that transmits communications to a space station (FCC Part 97.3(45)</a:t>
            </a:r>
            <a:endParaRPr lang="en-US" sz="2000"/>
          </a:p>
          <a:p>
            <a:pPr marL="227965" indent="-227965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939810-CB90-4DB9-A6DA-09EC64CF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Station Licensing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26464-3566-4ED8-8AD3-C777EBE32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1A30EB-93AF-41B6-96E1-733516E68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/>
              <a:t>FCC Part 97.313 "An Earth station or telecommand station, however, may transmit on the 435-438 MHz segment with a maximum of 611 W effective radiated power (1 kW equivalent isotropically radiated power) without the authorization otherwise required. The transmitting antenna elevation angle between the lower half-power (?3 dB relative to the peak or antenna bore sight) point and the horizon must always be greater than 10°".</a:t>
            </a:r>
          </a:p>
          <a:p>
            <a:pPr marL="227965" indent="-227965"/>
            <a:r>
              <a:rPr lang="en-US"/>
              <a:t>We will be applying for a station power waiver if necessary</a:t>
            </a:r>
          </a:p>
          <a:p>
            <a:pPr marL="800100" lvl="1" indent="-342900"/>
            <a:r>
              <a:rPr lang="en-US">
                <a:latin typeface="Century Gothic"/>
              </a:rPr>
              <a:t>Granted for ES1 (may be frequency specific)</a:t>
            </a:r>
            <a:endParaRPr lang="en-US"/>
          </a:p>
          <a:p>
            <a:pPr marL="227965" indent="-227965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55039A-95C3-4D9A-91A8-A8621F2F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Station Licensing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D7CAF-0255-4ECA-8E0E-CDEE4C0D2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57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37DD9B-187F-41C6-96C2-8C913A938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/>
              <a:t>Frequency coordination request will be submitted to both the FCC and IARU</a:t>
            </a:r>
          </a:p>
          <a:p>
            <a:pPr marL="227965" indent="-227965"/>
            <a:r>
              <a:rPr lang="en-US"/>
              <a:t>Current issues</a:t>
            </a:r>
          </a:p>
          <a:p>
            <a:pPr marL="800100" lvl="1" indent="-342900"/>
            <a:r>
              <a:rPr lang="en-US">
                <a:latin typeface="Century Gothic"/>
              </a:rPr>
              <a:t>Other CubeSats have had launches scrubbed due to frequency coordination issues</a:t>
            </a:r>
          </a:p>
          <a:p>
            <a:pPr marL="800100" lvl="1" indent="-342900"/>
            <a:r>
              <a:rPr lang="en-US">
                <a:latin typeface="Century Gothic"/>
              </a:rPr>
              <a:t>Government power struggle over frequency coordination</a:t>
            </a:r>
          </a:p>
          <a:p>
            <a:pPr marL="800100" lvl="1" indent="-342900"/>
            <a:r>
              <a:rPr lang="en-US">
                <a:latin typeface="Century Gothic"/>
              </a:rPr>
              <a:t>Cannot complete paperwork until manifested</a:t>
            </a:r>
          </a:p>
          <a:p>
            <a:pPr marL="800100" lvl="1" indent="-342900"/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3DE705-9058-4877-9DB5-F0E3EB68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IARU Frequency Coordination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5F3BD-A504-4080-B486-AD407DE4D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18D597-C17B-49FF-941C-05B9441C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EnduroSat UHF Transceiver Type II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F5729-2210-4A00-8C1B-53AFE2DDF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9B5FE9D-CFE4-46F9-9FB8-84C8652ECE77}"/>
              </a:ext>
            </a:extLst>
          </p:cNvPr>
          <p:cNvSpPr txBox="1">
            <a:spLocks/>
          </p:cNvSpPr>
          <p:nvPr/>
        </p:nvSpPr>
        <p:spPr>
          <a:xfrm>
            <a:off x="604092" y="1276122"/>
            <a:ext cx="11325339" cy="4908783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en-US">
                <a:latin typeface="Century Gothic"/>
              </a:rPr>
              <a:t>Configurable data rate</a:t>
            </a:r>
            <a:endParaRPr lang="en-US"/>
          </a:p>
          <a:p>
            <a:pPr marL="683895" lvl="1" indent="-227965">
              <a:buChar char="•"/>
            </a:pPr>
            <a:r>
              <a:rPr lang="en-US">
                <a:latin typeface="Century Gothic"/>
              </a:rPr>
              <a:t>19.2 kbps</a:t>
            </a:r>
          </a:p>
          <a:p>
            <a:pPr marL="683895" lvl="1" indent="-227965">
              <a:buChar char="•"/>
            </a:pPr>
            <a:r>
              <a:rPr lang="en-US">
                <a:latin typeface="Century Gothic"/>
              </a:rPr>
              <a:t>100 kbps</a:t>
            </a:r>
          </a:p>
          <a:p>
            <a:pPr marL="227965" indent="-227965"/>
            <a:r>
              <a:rPr lang="en-US">
                <a:latin typeface="Century Gothic"/>
              </a:rPr>
              <a:t>1-Watt RF output</a:t>
            </a:r>
          </a:p>
          <a:p>
            <a:pPr marL="227965" indent="-227965"/>
            <a:r>
              <a:rPr lang="en-US">
                <a:latin typeface="Century Gothic"/>
              </a:rPr>
              <a:t>Transparent protocol</a:t>
            </a:r>
          </a:p>
          <a:p>
            <a:pPr marL="683895" lvl="1" indent="-227965">
              <a:buChar char="•"/>
            </a:pPr>
            <a:r>
              <a:rPr lang="en-US">
                <a:latin typeface="Century Gothic"/>
              </a:rPr>
              <a:t>Allows custom packet format</a:t>
            </a:r>
          </a:p>
          <a:p>
            <a:pPr marL="227965" indent="-227965"/>
            <a:r>
              <a:rPr lang="en-US">
                <a:latin typeface="Century Gothic"/>
              </a:rPr>
              <a:t>High sensitivity receiver –121dBm</a:t>
            </a:r>
          </a:p>
          <a:p>
            <a:pPr marL="227965" indent="-227965"/>
            <a:r>
              <a:rPr lang="en-US">
                <a:latin typeface="Century Gothic"/>
              </a:rPr>
              <a:t>Spectrally efficient 2GFSK modulation</a:t>
            </a:r>
          </a:p>
          <a:p>
            <a:pPr marL="227965" indent="-227965"/>
            <a:r>
              <a:rPr lang="en-US">
                <a:latin typeface="Century Gothic"/>
              </a:rPr>
              <a:t>94 g</a:t>
            </a:r>
          </a:p>
          <a:p>
            <a:pPr marL="227965" indent="-227965"/>
            <a:r>
              <a:rPr lang="en-US">
                <a:latin typeface="Century Gothic"/>
              </a:rPr>
              <a:t>Software updates and reconfiguration in orbit</a:t>
            </a:r>
          </a:p>
          <a:p>
            <a:pPr marL="455930" lvl="1" indent="0">
              <a:buNone/>
            </a:pPr>
            <a:endParaRPr lang="en-US">
              <a:latin typeface="Century Gothic"/>
            </a:endParaRPr>
          </a:p>
          <a:p>
            <a:pPr marL="455930" lvl="1" indent="0">
              <a:buNone/>
            </a:pPr>
            <a:endParaRPr lang="en-US">
              <a:latin typeface="Century Gothic"/>
            </a:endParaRPr>
          </a:p>
        </p:txBody>
      </p:sp>
      <p:pic>
        <p:nvPicPr>
          <p:cNvPr id="8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F1A7768F-5EF4-477E-B833-036CE8474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154" y="1369788"/>
            <a:ext cx="4549296" cy="3340797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5E400A61-2985-4E72-9897-DF76B2FE67EA}"/>
              </a:ext>
            </a:extLst>
          </p:cNvPr>
          <p:cNvSpPr txBox="1"/>
          <p:nvPr/>
        </p:nvSpPr>
        <p:spPr>
          <a:xfrm>
            <a:off x="6920891" y="4779126"/>
            <a:ext cx="5606843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Fig COMM-8: UHF Transceiver Type II</a:t>
            </a:r>
          </a:p>
        </p:txBody>
      </p:sp>
    </p:spTree>
    <p:extLst>
      <p:ext uri="{BB962C8B-B14F-4D97-AF65-F5344CB8AC3E}">
        <p14:creationId xmlns:p14="http://schemas.microsoft.com/office/powerpoint/2010/main" val="188644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7D64E7-6500-47E6-81FE-36CF8DE5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>
                <a:latin typeface="Century Gothic"/>
              </a:rPr>
              <a:t>Circularly polarized dipole array</a:t>
            </a:r>
            <a:endParaRPr lang="en-US"/>
          </a:p>
          <a:p>
            <a:pPr marL="683895" lvl="1" indent="-227965">
              <a:buChar char="•"/>
            </a:pPr>
            <a:r>
              <a:rPr lang="en-US">
                <a:latin typeface="Century Gothic"/>
              </a:rPr>
              <a:t>Rejects reflected signals</a:t>
            </a:r>
          </a:p>
          <a:p>
            <a:pPr marL="227965" indent="-227965"/>
            <a:r>
              <a:rPr lang="en-US">
                <a:latin typeface="Century Gothic"/>
              </a:rPr>
              <a:t>1.1dBi maximum gain</a:t>
            </a:r>
          </a:p>
          <a:p>
            <a:pPr marL="227965" indent="-227965"/>
            <a:r>
              <a:rPr lang="en-US">
                <a:latin typeface="Century Gothic"/>
              </a:rPr>
              <a:t>-2dBi minimum gain</a:t>
            </a:r>
          </a:p>
          <a:p>
            <a:pPr marL="683895" lvl="1" indent="-227965">
              <a:buChar char="•"/>
            </a:pPr>
            <a:r>
              <a:rPr lang="en-US">
                <a:latin typeface="Century Gothic"/>
              </a:rPr>
              <a:t>Acceptable omnidirectional backup performance</a:t>
            </a:r>
          </a:p>
          <a:p>
            <a:pPr marL="227965" indent="-227965"/>
            <a:r>
              <a:rPr lang="en-US">
                <a:latin typeface="Century Gothic"/>
              </a:rPr>
              <a:t>Antenna deployment feedback </a:t>
            </a:r>
          </a:p>
          <a:p>
            <a:pPr marL="227965" indent="-227965"/>
            <a:r>
              <a:rPr lang="en-US">
                <a:latin typeface="Century Gothic"/>
              </a:rPr>
              <a:t>Thin enough to mount below -z crossmember</a:t>
            </a:r>
          </a:p>
          <a:p>
            <a:pPr marL="227965" indent="-227965"/>
            <a:r>
              <a:rPr lang="en-US">
                <a:latin typeface="Century Gothic"/>
              </a:rPr>
              <a:t>500 mA deployment current</a:t>
            </a:r>
          </a:p>
          <a:p>
            <a:pPr marL="227965" indent="-227965"/>
            <a:r>
              <a:rPr lang="en-US">
                <a:latin typeface="Century Gothic"/>
              </a:rPr>
              <a:t>Isolated burn circuit for each element</a:t>
            </a:r>
          </a:p>
          <a:p>
            <a:pPr marL="227965" indent="-227965"/>
            <a:r>
              <a:rPr lang="en-US">
                <a:latin typeface="Century Gothic"/>
              </a:rPr>
              <a:t>Backup burn resistor for each element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6EE276-FD4C-4A9D-88F3-238864ED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EnduroSat UHF Antenna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C132B-F652-4DC4-A164-FFD3AE970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5" descr="A picture containing transport, black, bird&#10;&#10;Description generated with high confidence">
            <a:extLst>
              <a:ext uri="{FF2B5EF4-FFF2-40B4-BE49-F238E27FC236}">
                <a16:creationId xmlns:a16="http://schemas.microsoft.com/office/drawing/2014/main" id="{8911B795-7931-482B-B6A6-B8F0E65A7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440" y="1579650"/>
            <a:ext cx="5605984" cy="375917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5E400A61-2985-4E72-9897-DF76B2FE67EA}"/>
              </a:ext>
            </a:extLst>
          </p:cNvPr>
          <p:cNvSpPr txBox="1"/>
          <p:nvPr/>
        </p:nvSpPr>
        <p:spPr>
          <a:xfrm>
            <a:off x="7092955" y="4963481"/>
            <a:ext cx="5606843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Fig COMM-9: UHF Antenna</a:t>
            </a:r>
          </a:p>
        </p:txBody>
      </p:sp>
    </p:spTree>
    <p:extLst>
      <p:ext uri="{BB962C8B-B14F-4D97-AF65-F5344CB8AC3E}">
        <p14:creationId xmlns:p14="http://schemas.microsoft.com/office/powerpoint/2010/main" val="214585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8F867E-69EE-43A8-87EC-5153772D7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r>
              <a:rPr lang="en-US"/>
              <a:t>RF HamDesign Satellite Ground Station Kit</a:t>
            </a:r>
          </a:p>
          <a:p>
            <a:pPr marL="685165" lvl="1" indent="-227965"/>
            <a:r>
              <a:rPr lang="en-US" sz="2000">
                <a:latin typeface="+mn-lt"/>
              </a:rPr>
              <a:t>4.5m parabolic dish</a:t>
            </a:r>
          </a:p>
          <a:p>
            <a:pPr marL="1199515" lvl="2" indent="-285750">
              <a:buChar char="•"/>
            </a:pPr>
            <a:r>
              <a:rPr lang="en-US" sz="1800">
                <a:latin typeface="+mn-lt"/>
              </a:rPr>
              <a:t>24dbi gain @ 435 MHz</a:t>
            </a:r>
          </a:p>
          <a:p>
            <a:pPr marL="1199515" lvl="2" indent="-285750">
              <a:buChar char="•"/>
            </a:pPr>
            <a:r>
              <a:rPr lang="en-US" sz="1800">
                <a:latin typeface="+mn-lt"/>
              </a:rPr>
              <a:t>10.5 degree –3dB  beam width</a:t>
            </a:r>
          </a:p>
          <a:p>
            <a:pPr marL="685165" lvl="1" indent="-227965"/>
            <a:r>
              <a:rPr lang="en-US" sz="2000">
                <a:latin typeface="+mn-lt"/>
              </a:rPr>
              <a:t>BIG-RAS azimuth and elevation rotator</a:t>
            </a:r>
          </a:p>
          <a:p>
            <a:pPr marL="1199515" lvl="2" indent="-285750">
              <a:buChar char="•"/>
            </a:pPr>
            <a:r>
              <a:rPr lang="en-US" sz="1800">
                <a:latin typeface="+mn-lt"/>
              </a:rPr>
              <a:t>Dishes up to 5m</a:t>
            </a:r>
          </a:p>
          <a:p>
            <a:pPr marL="1199515" lvl="2" indent="-285750">
              <a:buChar char="•"/>
            </a:pPr>
            <a:r>
              <a:rPr lang="en-US" sz="1800">
                <a:latin typeface="+mn-lt"/>
              </a:rPr>
              <a:t>0.5-degree resolution</a:t>
            </a:r>
          </a:p>
          <a:p>
            <a:pPr marL="685165" lvl="1" indent="-227965"/>
            <a:r>
              <a:rPr lang="en-US" sz="2000">
                <a:latin typeface="+mn-lt"/>
              </a:rPr>
              <a:t>MD-02 rotator controller</a:t>
            </a:r>
          </a:p>
          <a:p>
            <a:pPr marL="1199515" lvl="2" indent="-285750">
              <a:buChar char="•"/>
            </a:pPr>
            <a:r>
              <a:rPr lang="en-US" sz="1800">
                <a:latin typeface="+mn-lt"/>
              </a:rPr>
              <a:t>1-degree resolution</a:t>
            </a:r>
          </a:p>
          <a:p>
            <a:pPr marL="1199515" lvl="2" indent="-285750">
              <a:buChar char="•"/>
            </a:pPr>
            <a:r>
              <a:rPr lang="en-US" sz="1800">
                <a:latin typeface="+mn-lt"/>
              </a:rPr>
              <a:t>Emulates Yeasu products (compatibility)</a:t>
            </a:r>
          </a:p>
          <a:p>
            <a:pPr marL="685165" lvl="1" indent="-227965"/>
            <a:r>
              <a:rPr lang="en-US" sz="2000">
                <a:latin typeface="+mn-lt"/>
              </a:rPr>
              <a:t>Custom multiband feed point</a:t>
            </a:r>
          </a:p>
          <a:p>
            <a:pPr marL="1199515" lvl="2" indent="-285750">
              <a:buChar char="•"/>
            </a:pPr>
            <a:r>
              <a:rPr lang="en-US" sz="1800">
                <a:latin typeface="+mn-lt"/>
              </a:rPr>
              <a:t>Primary band 435Mhz</a:t>
            </a:r>
          </a:p>
          <a:p>
            <a:pPr marL="1199515" lvl="2" indent="-285750">
              <a:buChar char="•"/>
            </a:pPr>
            <a:r>
              <a:rPr lang="en-US" sz="1800">
                <a:latin typeface="+mn-lt"/>
              </a:rPr>
              <a:t>LMR600 coax</a:t>
            </a:r>
          </a:p>
          <a:p>
            <a:pPr marL="685165" lvl="1" indent="-227965"/>
            <a:r>
              <a:rPr lang="en-US" sz="2000">
                <a:latin typeface="+mn-lt"/>
              </a:rPr>
              <a:t>High-speed desktop</a:t>
            </a:r>
          </a:p>
          <a:p>
            <a:pPr marL="1199515" lvl="2" indent="-285750">
              <a:buChar char="•"/>
            </a:pPr>
            <a:r>
              <a:rPr lang="en-US" sz="1800">
                <a:latin typeface="+mn-lt"/>
              </a:rPr>
              <a:t>DSP using GNU Radio</a:t>
            </a:r>
          </a:p>
          <a:p>
            <a:pPr marL="1199515" lvl="2" indent="-285750">
              <a:buChar char="•"/>
            </a:pPr>
            <a:endParaRPr lang="en-US" sz="1800">
              <a:latin typeface="+mn-lt"/>
            </a:endParaRPr>
          </a:p>
          <a:p>
            <a:pPr marL="1199515" lvl="2" indent="-285750">
              <a:buChar char="•"/>
            </a:pPr>
            <a:endParaRPr lang="en-US" sz="180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86BAB6-2BCA-4E24-8978-23A99433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</p:spPr>
        <p:txBody>
          <a:bodyPr/>
          <a:lstStyle/>
          <a:p>
            <a:r>
              <a:rPr lang="en-US">
                <a:ea typeface="Tahoma"/>
                <a:cs typeface="Tahoma"/>
              </a:rPr>
              <a:t>Subsystem Design (Ground Station)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C442D-1929-4A02-ACDB-D5B30173E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7" descr="A picture containing sky, outdoor, object, tree&#10;&#10;Description generated with very high confidence">
            <a:extLst>
              <a:ext uri="{FF2B5EF4-FFF2-40B4-BE49-F238E27FC236}">
                <a16:creationId xmlns:a16="http://schemas.microsoft.com/office/drawing/2014/main" id="{A0806223-AD08-44F2-8586-E6D83256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24" y="1700745"/>
            <a:ext cx="5227290" cy="392112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5E400A61-2985-4E72-9897-DF76B2FE67EA}"/>
              </a:ext>
            </a:extLst>
          </p:cNvPr>
          <p:cNvSpPr txBox="1"/>
          <p:nvPr/>
        </p:nvSpPr>
        <p:spPr>
          <a:xfrm>
            <a:off x="6416987" y="5676320"/>
            <a:ext cx="5606843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Fig COMM-11: </a:t>
            </a:r>
            <a:r>
              <a:rPr lang="en-US" err="1"/>
              <a:t>AxFab</a:t>
            </a:r>
            <a:r>
              <a:rPr lang="en-US"/>
              <a:t> Antenna</a:t>
            </a:r>
          </a:p>
        </p:txBody>
      </p:sp>
    </p:spTree>
    <p:extLst>
      <p:ext uri="{BB962C8B-B14F-4D97-AF65-F5344CB8AC3E}">
        <p14:creationId xmlns:p14="http://schemas.microsoft.com/office/powerpoint/2010/main" val="16709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563772-27A0-4692-8D85-EBCC91A13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/>
              <a:t>LimeSDR Mini</a:t>
            </a:r>
          </a:p>
          <a:p>
            <a:pPr marL="685165" lvl="1" indent="-227965"/>
            <a:r>
              <a:rPr lang="en-US">
                <a:latin typeface="Century Gothic"/>
              </a:rPr>
              <a:t>Maximum 30.72 MSPS</a:t>
            </a:r>
          </a:p>
          <a:p>
            <a:pPr marL="685165" lvl="1" indent="-227965"/>
            <a:r>
              <a:rPr lang="en-US">
                <a:latin typeface="Century Gothic"/>
              </a:rPr>
              <a:t>Full duplex</a:t>
            </a:r>
          </a:p>
          <a:p>
            <a:pPr marL="685165" lvl="1" indent="-227965"/>
            <a:r>
              <a:rPr lang="en-US">
                <a:latin typeface="Century Gothic"/>
              </a:rPr>
              <a:t>Frequency range: 10  Mhz – 3.5Ghz</a:t>
            </a:r>
          </a:p>
          <a:p>
            <a:pPr marL="685165" lvl="1" indent="-227965"/>
            <a:r>
              <a:rPr lang="en-US">
                <a:latin typeface="Century Gothic"/>
              </a:rPr>
              <a:t>12 bit DAC</a:t>
            </a:r>
          </a:p>
          <a:p>
            <a:pPr marL="685165" lvl="1" indent="-227965"/>
            <a:r>
              <a:rPr lang="en-US">
                <a:latin typeface="Century Gothic"/>
              </a:rPr>
              <a:t>SMA connectors </a:t>
            </a:r>
          </a:p>
          <a:p>
            <a:pPr marL="685165" lvl="1" indent="-227965"/>
            <a:r>
              <a:rPr lang="en-US">
                <a:latin typeface="Century Gothic"/>
              </a:rPr>
              <a:t>USB 3.0</a:t>
            </a:r>
          </a:p>
          <a:p>
            <a:pPr marL="685165" lvl="1" indent="-227965"/>
            <a:r>
              <a:rPr lang="en-US">
                <a:latin typeface="Century Gothic"/>
              </a:rPr>
              <a:t>DSP with GNU Radio</a:t>
            </a:r>
          </a:p>
          <a:p>
            <a:pPr marL="1199515" lvl="2" indent="-285750">
              <a:buChar char="•"/>
            </a:pPr>
            <a:r>
              <a:rPr lang="en-US">
                <a:latin typeface="Century Gothic"/>
              </a:rPr>
              <a:t>Allows for high data throughput</a:t>
            </a:r>
          </a:p>
          <a:p>
            <a:pPr marL="1199515" lvl="2" indent="-285750">
              <a:buChar char="•"/>
            </a:pPr>
            <a:r>
              <a:rPr lang="en-US">
                <a:latin typeface="Century Gothic"/>
                <a:ea typeface="Tahoma"/>
                <a:cs typeface="Tahoma"/>
              </a:rPr>
              <a:t>Cataloging &amp;</a:t>
            </a:r>
            <a:r>
              <a:rPr lang="en-US" i="1">
                <a:latin typeface="Century Gothic"/>
                <a:ea typeface="Tahoma"/>
                <a:cs typeface="Tahoma"/>
              </a:rPr>
              <a:t> </a:t>
            </a:r>
            <a:r>
              <a:rPr lang="en-US">
                <a:latin typeface="Century Gothic"/>
              </a:rPr>
              <a:t>capturing passes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1FD416-EE85-4DC7-8893-848A6373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Ground Station Transceiver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4483B-6D09-4B75-B5DB-12021EB6B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5" descr="A circuit board&#10;&#10;Description generated with very high confidence">
            <a:extLst>
              <a:ext uri="{FF2B5EF4-FFF2-40B4-BE49-F238E27FC236}">
                <a16:creationId xmlns:a16="http://schemas.microsoft.com/office/drawing/2014/main" id="{96B0C779-8EAA-45DD-B9B0-EC924083C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655" y="1968525"/>
            <a:ext cx="6235346" cy="1906022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5E400A61-2985-4E72-9897-DF76B2FE67EA}"/>
              </a:ext>
            </a:extLst>
          </p:cNvPr>
          <p:cNvSpPr txBox="1"/>
          <p:nvPr/>
        </p:nvSpPr>
        <p:spPr>
          <a:xfrm>
            <a:off x="6736536" y="4004836"/>
            <a:ext cx="5606843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Fig COMM-12: </a:t>
            </a:r>
            <a:r>
              <a:rPr lang="en-US" err="1"/>
              <a:t>LimeSDR</a:t>
            </a:r>
            <a:r>
              <a:rPr lang="en-US"/>
              <a:t> Mini </a:t>
            </a:r>
          </a:p>
        </p:txBody>
      </p:sp>
    </p:spTree>
    <p:extLst>
      <p:ext uri="{BB962C8B-B14F-4D97-AF65-F5344CB8AC3E}">
        <p14:creationId xmlns:p14="http://schemas.microsoft.com/office/powerpoint/2010/main" val="175348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5243A0-BD21-4BD4-A40A-25BCC0130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/>
              <a:t>Downlink</a:t>
            </a:r>
          </a:p>
          <a:p>
            <a:pPr marL="800100" lvl="1" indent="-342900"/>
            <a:r>
              <a:rPr lang="en-US">
                <a:latin typeface="+mn-lt"/>
              </a:rPr>
              <a:t>Capture raw waveform of pass</a:t>
            </a:r>
          </a:p>
          <a:p>
            <a:pPr marL="800100" lvl="1" indent="-342900"/>
            <a:r>
              <a:rPr lang="en-US">
                <a:latin typeface="+mn-lt"/>
              </a:rPr>
              <a:t>Demodulate downlinked data</a:t>
            </a:r>
          </a:p>
          <a:p>
            <a:pPr marL="800100" lvl="1" indent="-342900"/>
            <a:r>
              <a:rPr lang="en-US">
                <a:latin typeface="+mn-lt"/>
              </a:rPr>
              <a:t>Catalog and store pass data autonomously</a:t>
            </a:r>
          </a:p>
          <a:p>
            <a:pPr marL="227965" indent="-227965"/>
            <a:r>
              <a:rPr lang="en-US"/>
              <a:t>Uplink</a:t>
            </a:r>
          </a:p>
          <a:p>
            <a:pPr marL="800100" lvl="1" indent="-342900"/>
            <a:r>
              <a:rPr lang="en-US">
                <a:latin typeface="+mn-lt"/>
              </a:rPr>
              <a:t>Interface with satellite control GUI</a:t>
            </a:r>
          </a:p>
          <a:p>
            <a:pPr marL="800100" lvl="1" indent="-342900"/>
            <a:r>
              <a:rPr lang="en-US">
                <a:latin typeface="+mn-lt"/>
              </a:rPr>
              <a:t>Modulate commands</a:t>
            </a:r>
          </a:p>
          <a:p>
            <a:pPr marL="800100" lvl="1" indent="-342900"/>
            <a:r>
              <a:rPr lang="en-US">
                <a:latin typeface="+mn-lt"/>
              </a:rPr>
              <a:t>Doppler shift correction</a:t>
            </a:r>
          </a:p>
          <a:p>
            <a:pPr marL="800100" lvl="1" indent="-342900"/>
            <a:r>
              <a:rPr lang="en-US">
                <a:latin typeface="+mn-lt"/>
              </a:rPr>
              <a:t>Transmit</a:t>
            </a:r>
          </a:p>
          <a:p>
            <a:pPr marL="800100" lvl="1" indent="-342900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18A288-AD8D-4BAF-947C-BA801D39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GNU Radio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4387F-192F-42E5-A347-E70F42FC4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B64C682-AF46-4C8E-A94C-9F533CE6E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217" y="3796302"/>
            <a:ext cx="6766111" cy="1937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DA942-E587-4EB3-9CD8-A5517ABD3590}"/>
              </a:ext>
            </a:extLst>
          </p:cNvPr>
          <p:cNvSpPr txBox="1"/>
          <p:nvPr/>
        </p:nvSpPr>
        <p:spPr>
          <a:xfrm>
            <a:off x="5863922" y="5676319"/>
            <a:ext cx="5606843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Fig COMM-16: GNU Radio Logo</a:t>
            </a:r>
          </a:p>
        </p:txBody>
      </p:sp>
    </p:spTree>
    <p:extLst>
      <p:ext uri="{BB962C8B-B14F-4D97-AF65-F5344CB8AC3E}">
        <p14:creationId xmlns:p14="http://schemas.microsoft.com/office/powerpoint/2010/main" val="768019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C8D7E4-A349-41A7-AB0A-A39EF8A68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113" y="2967086"/>
            <a:ext cx="5249774" cy="92382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Austin Macosky</a:t>
            </a:r>
          </a:p>
          <a:p>
            <a:pPr marL="0" indent="0" algn="ctr">
              <a:buNone/>
            </a:pPr>
            <a:r>
              <a:rPr lang="en-US" dirty="0"/>
              <a:t>MacoskyA@my.erau.edu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D3D4EC-27A9-4C9E-8FB3-16E20C41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5792F-A9E2-49D8-B616-733117624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5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731815"/>
          </a:xfrm>
        </p:spPr>
        <p:txBody>
          <a:bodyPr anchor="t"/>
          <a:lstStyle/>
          <a:p>
            <a:pPr marL="227965" indent="-227965"/>
            <a:r>
              <a:rPr lang="en-US" dirty="0"/>
              <a:t>Mission Overview</a:t>
            </a:r>
          </a:p>
          <a:p>
            <a:pPr marL="685165" lvl="1" indent="-227965"/>
            <a:r>
              <a:rPr lang="en-US" dirty="0">
                <a:latin typeface="Century Gothic"/>
              </a:rPr>
              <a:t>Responsibilities</a:t>
            </a:r>
          </a:p>
          <a:p>
            <a:pPr marL="685165" lvl="1" indent="-227965"/>
            <a:r>
              <a:rPr lang="en-US" dirty="0">
                <a:latin typeface="Century Gothic"/>
              </a:rPr>
              <a:t>Data requirements and abilities</a:t>
            </a:r>
          </a:p>
          <a:p>
            <a:pPr marL="685165" lvl="1" indent="-227965"/>
            <a:r>
              <a:rPr lang="en-US" dirty="0">
                <a:latin typeface="Century Gothic"/>
              </a:rPr>
              <a:t>Passes per day and orbit</a:t>
            </a:r>
          </a:p>
          <a:p>
            <a:pPr marL="685165" lvl="1" indent="-227965"/>
            <a:r>
              <a:rPr lang="en-US" dirty="0">
                <a:latin typeface="Century Gothic"/>
              </a:rPr>
              <a:t>Link Budget</a:t>
            </a:r>
            <a:endParaRPr lang="en-US" dirty="0"/>
          </a:p>
          <a:p>
            <a:pPr marL="227965" indent="-227965"/>
            <a:r>
              <a:rPr lang="en-US" dirty="0"/>
              <a:t>System Overview</a:t>
            </a:r>
          </a:p>
          <a:p>
            <a:pPr marL="685165" lvl="1" indent="-227965"/>
            <a:r>
              <a:rPr lang="en-US" dirty="0">
                <a:latin typeface="Century Gothic"/>
              </a:rPr>
              <a:t>Important requirements</a:t>
            </a:r>
          </a:p>
          <a:p>
            <a:pPr marL="685165" lvl="1" indent="-227965"/>
            <a:r>
              <a:rPr lang="en-US" dirty="0">
                <a:latin typeface="Century Gothic"/>
              </a:rPr>
              <a:t>Communication system overview</a:t>
            </a:r>
          </a:p>
          <a:p>
            <a:pPr marL="685165" lvl="1" indent="-227965"/>
            <a:r>
              <a:rPr lang="en-US" dirty="0">
                <a:latin typeface="Century Gothic"/>
              </a:rPr>
              <a:t>Uplink encryption and station licensing</a:t>
            </a:r>
          </a:p>
          <a:p>
            <a:pPr marL="227965" indent="-227965"/>
            <a:r>
              <a:rPr lang="en-US" dirty="0">
                <a:latin typeface="Century Gothic"/>
              </a:rPr>
              <a:t>Subsystem Design</a:t>
            </a:r>
          </a:p>
          <a:p>
            <a:pPr marL="685165" lvl="1" indent="-227965"/>
            <a:r>
              <a:rPr lang="en-US" dirty="0">
                <a:latin typeface="Century Gothic"/>
              </a:rPr>
              <a:t>Satellite</a:t>
            </a:r>
          </a:p>
          <a:p>
            <a:pPr marL="685165" lvl="1" indent="-227965"/>
            <a:r>
              <a:rPr lang="en-US" dirty="0">
                <a:latin typeface="Century Gothic"/>
              </a:rPr>
              <a:t>Ground Station</a:t>
            </a:r>
          </a:p>
          <a:p>
            <a:pPr marL="685165" lvl="1" indent="-227965"/>
            <a:endParaRPr lang="en-US" dirty="0">
              <a:latin typeface="Century Gothic"/>
            </a:endParaRPr>
          </a:p>
          <a:p>
            <a:pPr marL="227965" indent="-227965"/>
            <a:endParaRPr lang="en-US" dirty="0"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DB635-CF14-41C0-844F-7CC98E22A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/>
              <a:t>Uplink:</a:t>
            </a:r>
          </a:p>
          <a:p>
            <a:pPr marL="685165" lvl="1" indent="-227965"/>
            <a:r>
              <a:rPr lang="en-US">
                <a:latin typeface="Century Gothic"/>
              </a:rPr>
              <a:t>OBC – Commands for bus systems and payloads</a:t>
            </a:r>
          </a:p>
          <a:p>
            <a:pPr marL="800100" lvl="1" indent="-342900"/>
            <a:r>
              <a:rPr lang="en-US">
                <a:latin typeface="Century Gothic"/>
              </a:rPr>
              <a:t>Transceiver – Reconfiguration in orbit</a:t>
            </a:r>
          </a:p>
          <a:p>
            <a:pPr marL="1199515" lvl="2" indent="-285750">
              <a:buChar char="•"/>
            </a:pPr>
            <a:endParaRPr lang="en-US">
              <a:latin typeface="Century Gothic"/>
            </a:endParaRPr>
          </a:p>
          <a:p>
            <a:pPr marL="227965" indent="-227965"/>
            <a:r>
              <a:rPr lang="en-US"/>
              <a:t>Downlink:</a:t>
            </a:r>
          </a:p>
          <a:p>
            <a:pPr marL="685165" lvl="1" indent="-227965"/>
            <a:r>
              <a:rPr lang="en-US">
                <a:latin typeface="Century Gothic"/>
              </a:rPr>
              <a:t>OBC – Compiled health and science data</a:t>
            </a:r>
          </a:p>
          <a:p>
            <a:pPr marL="913765" lvl="2"/>
            <a:endParaRPr lang="en-US">
              <a:latin typeface="Century Gothic"/>
            </a:endParaRPr>
          </a:p>
          <a:p>
            <a:pPr marL="1199515" lvl="2" indent="-285750">
              <a:buChar char="•"/>
            </a:pPr>
            <a:endParaRPr lang="en-US">
              <a:latin typeface="Century Gothic"/>
            </a:endParaRPr>
          </a:p>
          <a:p>
            <a:pPr marL="457200" lvl="1" indent="0">
              <a:buNone/>
            </a:pPr>
            <a:endParaRPr lang="en-US">
              <a:latin typeface="Century Gothic"/>
            </a:endParaRPr>
          </a:p>
          <a:p>
            <a:pPr marL="457200" lvl="1" indent="0">
              <a:buNone/>
            </a:pPr>
            <a:endParaRPr lang="en-US">
              <a:latin typeface="Century Gothic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57E45-0240-478C-8241-DCDF0DE4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Mission Overview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C2468-0636-4CEA-9369-49B8DAEF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3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6C65D3-270F-4C0A-B7B4-E1BCA3411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System designed for ISS orbit</a:t>
            </a:r>
          </a:p>
          <a:p>
            <a:pPr marL="457200" lvl="1" indent="0"/>
            <a:r>
              <a:rPr lang="en-US" dirty="0">
                <a:latin typeface="Century Gothic"/>
              </a:rPr>
              <a:t>  400-435 km</a:t>
            </a:r>
          </a:p>
          <a:p>
            <a:pPr marL="457200" lvl="1" indent="0"/>
            <a:r>
              <a:rPr lang="en-US" dirty="0">
                <a:latin typeface="Century Gothic"/>
              </a:rPr>
              <a:t>  16 orbits per day</a:t>
            </a:r>
          </a:p>
          <a:p>
            <a:pPr marL="457200" lvl="1" indent="0"/>
            <a:r>
              <a:rPr lang="en-US" dirty="0">
                <a:latin typeface="Century Gothic"/>
              </a:rPr>
              <a:t>   &gt;3 usable passes per day on average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A424C-EBB8-4C95-8498-84899DE6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Orbit and Passes Per Day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DDFFD-C12C-46ED-AA2A-D70E63165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7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585C6B-1CB9-4FB3-B76E-8513FFA3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ISS Passes &gt; 10° For 10 days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D234C-5103-46C1-BF92-E0FF64244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7C5424FB-A15E-43D2-BC60-532F01F7E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13" y="987559"/>
            <a:ext cx="11506198" cy="5084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50EF76-64B5-418F-835A-6147B7C27EBE}"/>
              </a:ext>
            </a:extLst>
          </p:cNvPr>
          <p:cNvSpPr txBox="1"/>
          <p:nvPr/>
        </p:nvSpPr>
        <p:spPr>
          <a:xfrm>
            <a:off x="3823729" y="6192513"/>
            <a:ext cx="459903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90000"/>
                  </a:schemeClr>
                </a:solidFill>
              </a:rPr>
              <a:t>Fig COMM-1: 10-day Visibility Forecast</a:t>
            </a:r>
          </a:p>
        </p:txBody>
      </p:sp>
    </p:spTree>
    <p:extLst>
      <p:ext uri="{BB962C8B-B14F-4D97-AF65-F5344CB8AC3E}">
        <p14:creationId xmlns:p14="http://schemas.microsoft.com/office/powerpoint/2010/main" val="344928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EF6E9-D25F-4CBA-A0D6-D7B4025F5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endParaRPr lang="en-US">
              <a:latin typeface="Century Gothic"/>
            </a:endParaRPr>
          </a:p>
          <a:p>
            <a:pPr marL="227965" indent="-227965"/>
            <a:endParaRPr lang="en-US">
              <a:latin typeface="Century Gothic"/>
            </a:endParaRPr>
          </a:p>
          <a:p>
            <a:pPr marL="227965" indent="-227965"/>
            <a:endParaRPr lang="en-US">
              <a:latin typeface="Century Gothic"/>
            </a:endParaRPr>
          </a:p>
          <a:p>
            <a:pPr marL="227965" indent="-227965"/>
            <a:endParaRPr lang="en-US">
              <a:latin typeface="Century Gothic"/>
            </a:endParaRPr>
          </a:p>
          <a:p>
            <a:pPr marL="227965" indent="-227965"/>
            <a:endParaRPr lang="en-US">
              <a:latin typeface="Century Gothic"/>
            </a:endParaRPr>
          </a:p>
          <a:p>
            <a:pPr marL="227965" indent="-227965"/>
            <a:endParaRPr lang="en-US">
              <a:latin typeface="Century Gothic"/>
            </a:endParaRPr>
          </a:p>
          <a:p>
            <a:pPr marL="227965" indent="-227965"/>
            <a:endParaRPr lang="en-US">
              <a:latin typeface="Century Gothic"/>
            </a:endParaRPr>
          </a:p>
          <a:p>
            <a:pPr marL="0" indent="0">
              <a:buNone/>
            </a:pPr>
            <a:endParaRPr lang="en-US">
              <a:latin typeface="Century Gothic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4E879-785C-471C-AC35-F3F09576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Data Requirements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CEF41-870C-4279-8324-790E34647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17FCB0C-BAFC-4062-AC42-E618AE4B4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77708"/>
              </p:ext>
            </p:extLst>
          </p:nvPr>
        </p:nvGraphicFramePr>
        <p:xfrm>
          <a:off x="2689412" y="1826558"/>
          <a:ext cx="6126476" cy="1805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619">
                  <a:extLst>
                    <a:ext uri="{9D8B030D-6E8A-4147-A177-3AD203B41FA5}">
                      <a16:colId xmlns:a16="http://schemas.microsoft.com/office/drawing/2014/main" val="2570163798"/>
                    </a:ext>
                  </a:extLst>
                </a:gridCol>
                <a:gridCol w="1531619">
                  <a:extLst>
                    <a:ext uri="{9D8B030D-6E8A-4147-A177-3AD203B41FA5}">
                      <a16:colId xmlns:a16="http://schemas.microsoft.com/office/drawing/2014/main" val="2273290378"/>
                    </a:ext>
                  </a:extLst>
                </a:gridCol>
                <a:gridCol w="1531619">
                  <a:extLst>
                    <a:ext uri="{9D8B030D-6E8A-4147-A177-3AD203B41FA5}">
                      <a16:colId xmlns:a16="http://schemas.microsoft.com/office/drawing/2014/main" val="1344919451"/>
                    </a:ext>
                  </a:extLst>
                </a:gridCol>
                <a:gridCol w="1531619">
                  <a:extLst>
                    <a:ext uri="{9D8B030D-6E8A-4147-A177-3AD203B41FA5}">
                      <a16:colId xmlns:a16="http://schemas.microsoft.com/office/drawing/2014/main" val="1798842238"/>
                    </a:ext>
                  </a:extLst>
                </a:gridCol>
              </a:tblGrid>
              <a:tr h="69336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Subsystem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Data/Cycle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Cycles/Day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Data/Day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14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128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673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128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133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 32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036625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EC0FFFA-5D62-4BCA-98E8-19117CFCE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28114"/>
              </p:ext>
            </p:extLst>
          </p:nvPr>
        </p:nvGraphicFramePr>
        <p:xfrm>
          <a:off x="3905475" y="4173788"/>
          <a:ext cx="3725259" cy="740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5259">
                  <a:extLst>
                    <a:ext uri="{9D8B030D-6E8A-4147-A177-3AD203B41FA5}">
                      <a16:colId xmlns:a16="http://schemas.microsoft.com/office/drawing/2014/main" val="4074872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Data Per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39776"/>
                  </a:ext>
                </a:extLst>
              </a:tr>
              <a:tr h="36979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288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94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86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F4C363-F34A-4B29-ADD8-FB85F7B0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Data Capabilities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D18D0-2E3A-4F77-9880-D79D4EB2F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870FDEB-417F-45CA-B06C-D4968EB6A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588263"/>
              </p:ext>
            </p:extLst>
          </p:nvPr>
        </p:nvGraphicFramePr>
        <p:xfrm>
          <a:off x="389854" y="3193867"/>
          <a:ext cx="11325225" cy="144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075">
                  <a:extLst>
                    <a:ext uri="{9D8B030D-6E8A-4147-A177-3AD203B41FA5}">
                      <a16:colId xmlns:a16="http://schemas.microsoft.com/office/drawing/2014/main" val="3362440658"/>
                    </a:ext>
                  </a:extLst>
                </a:gridCol>
                <a:gridCol w="3775075">
                  <a:extLst>
                    <a:ext uri="{9D8B030D-6E8A-4147-A177-3AD203B41FA5}">
                      <a16:colId xmlns:a16="http://schemas.microsoft.com/office/drawing/2014/main" val="2200434228"/>
                    </a:ext>
                  </a:extLst>
                </a:gridCol>
                <a:gridCol w="3775075">
                  <a:extLst>
                    <a:ext uri="{9D8B030D-6E8A-4147-A177-3AD203B41FA5}">
                      <a16:colId xmlns:a16="http://schemas.microsoft.com/office/drawing/2014/main" val="3903339144"/>
                    </a:ext>
                  </a:extLst>
                </a:gridCol>
              </a:tblGrid>
              <a:tr h="482786">
                <a:tc>
                  <a:txBody>
                    <a:bodyPr/>
                    <a:lstStyle/>
                    <a:p>
                      <a:r>
                        <a:rPr lang="en-US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Data per 3-minute 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Data per day (8 minutes)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595623"/>
                  </a:ext>
                </a:extLst>
              </a:tr>
              <a:tr h="482786">
                <a:tc>
                  <a:txBody>
                    <a:bodyPr/>
                    <a:lstStyle/>
                    <a:p>
                      <a:r>
                        <a:rPr lang="en-US"/>
                        <a:t>19.2 kbps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432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1.15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81893"/>
                  </a:ext>
                </a:extLst>
              </a:tr>
              <a:tr h="482786">
                <a:tc>
                  <a:txBody>
                    <a:bodyPr/>
                    <a:lstStyle/>
                    <a:p>
                      <a:r>
                        <a:rPr lang="en-US"/>
                        <a:t>100 kbps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2.25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89145"/>
                  </a:ext>
                </a:extLst>
              </a:tr>
            </a:tbl>
          </a:graphicData>
        </a:graphic>
      </p:graphicFrame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12C4BE2-8683-4EA2-9B3B-4035880BED4A}"/>
              </a:ext>
            </a:extLst>
          </p:cNvPr>
          <p:cNvSpPr txBox="1">
            <a:spLocks/>
          </p:cNvSpPr>
          <p:nvPr/>
        </p:nvSpPr>
        <p:spPr>
          <a:xfrm>
            <a:off x="365428" y="1426704"/>
            <a:ext cx="11325339" cy="2118519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/>
            <a:r>
              <a:rPr lang="en-US" sz="2800">
                <a:latin typeface="Century Gothic"/>
              </a:rPr>
              <a:t>Total data for uplink and downlink combined</a:t>
            </a:r>
          </a:p>
        </p:txBody>
      </p:sp>
    </p:spTree>
    <p:extLst>
      <p:ext uri="{BB962C8B-B14F-4D97-AF65-F5344CB8AC3E}">
        <p14:creationId xmlns:p14="http://schemas.microsoft.com/office/powerpoint/2010/main" val="131645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EF6E9-D25F-4CBA-A0D6-D7B4025F5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 Gothic"/>
            </a:endParaRPr>
          </a:p>
          <a:p>
            <a:pPr marL="227965" indent="-227965"/>
            <a:endParaRPr lang="en-US" dirty="0">
              <a:latin typeface="Century Gothic"/>
            </a:endParaRPr>
          </a:p>
          <a:p>
            <a:pPr marL="227965" indent="-227965"/>
            <a:endParaRPr lang="en-US" dirty="0">
              <a:latin typeface="Century Gothic"/>
            </a:endParaRPr>
          </a:p>
          <a:p>
            <a:pPr marL="227965" indent="-227965"/>
            <a:endParaRPr lang="en-US" dirty="0">
              <a:latin typeface="Century Gothic"/>
            </a:endParaRPr>
          </a:p>
          <a:p>
            <a:pPr marL="227965" indent="-227965"/>
            <a:endParaRPr lang="en-US" dirty="0">
              <a:latin typeface="Century Gothic"/>
            </a:endParaRPr>
          </a:p>
          <a:p>
            <a:pPr marL="227965" indent="-227965"/>
            <a:endParaRPr lang="en-US" dirty="0">
              <a:latin typeface="Century Gothic"/>
            </a:endParaRPr>
          </a:p>
          <a:p>
            <a:pPr marL="227965" indent="-227965"/>
            <a:endParaRPr lang="en-US" dirty="0">
              <a:latin typeface="Century Gothic"/>
            </a:endParaRPr>
          </a:p>
          <a:p>
            <a:pPr marL="0" indent="0">
              <a:buNone/>
            </a:pPr>
            <a:endParaRPr lang="en-US" dirty="0">
              <a:latin typeface="Century Gothic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4E879-785C-471C-AC35-F3F09576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Link Budget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CEF41-870C-4279-8324-790E34647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ABDED-3106-4EE0-92CA-AABB5C089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595" y="61652"/>
            <a:ext cx="4805584" cy="6031836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3239763-4263-44EB-BDE1-764DFE7429FE}"/>
              </a:ext>
            </a:extLst>
          </p:cNvPr>
          <p:cNvSpPr txBox="1">
            <a:spLocks/>
          </p:cNvSpPr>
          <p:nvPr/>
        </p:nvSpPr>
        <p:spPr>
          <a:xfrm>
            <a:off x="604093" y="1276123"/>
            <a:ext cx="4439248" cy="2636002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en-US" dirty="0"/>
              <a:t>NIST Communications Group Link Budget Calculator</a:t>
            </a:r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253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CD316D-F606-4C6E-87A4-6769C418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System Overview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F035E-1AC0-41B5-B40F-E52842B87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Graphic 8" descr="Computer">
            <a:extLst>
              <a:ext uri="{FF2B5EF4-FFF2-40B4-BE49-F238E27FC236}">
                <a16:creationId xmlns:a16="http://schemas.microsoft.com/office/drawing/2014/main" id="{86A458C0-FCC5-4679-8E53-F3D3AE7E2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830" y="2299447"/>
            <a:ext cx="914400" cy="914400"/>
          </a:xfrm>
          <a:prstGeom prst="rect">
            <a:avLst/>
          </a:prstGeom>
        </p:spPr>
      </p:pic>
      <p:pic>
        <p:nvPicPr>
          <p:cNvPr id="10" name="Graphic 10" descr="Wireless router">
            <a:extLst>
              <a:ext uri="{FF2B5EF4-FFF2-40B4-BE49-F238E27FC236}">
                <a16:creationId xmlns:a16="http://schemas.microsoft.com/office/drawing/2014/main" id="{09362E6D-3E22-4C7E-B85B-B61086B08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1153" y="2299447"/>
            <a:ext cx="914400" cy="914400"/>
          </a:xfrm>
          <a:prstGeom prst="rect">
            <a:avLst/>
          </a:prstGeom>
        </p:spPr>
      </p:pic>
      <p:pic>
        <p:nvPicPr>
          <p:cNvPr id="12" name="Graphic 12" descr="Satellite dish">
            <a:extLst>
              <a:ext uri="{FF2B5EF4-FFF2-40B4-BE49-F238E27FC236}">
                <a16:creationId xmlns:a16="http://schemas.microsoft.com/office/drawing/2014/main" id="{7E5F0AC4-23D8-4C94-BCC8-94DCF05E8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0477" y="2299447"/>
            <a:ext cx="914400" cy="914400"/>
          </a:xfrm>
          <a:prstGeom prst="rect">
            <a:avLst/>
          </a:prstGeom>
        </p:spPr>
      </p:pic>
      <p:pic>
        <p:nvPicPr>
          <p:cNvPr id="14" name="Graphic 14" descr="Cell Tower">
            <a:extLst>
              <a:ext uri="{FF2B5EF4-FFF2-40B4-BE49-F238E27FC236}">
                <a16:creationId xmlns:a16="http://schemas.microsoft.com/office/drawing/2014/main" id="{2C39078A-E1BB-4D29-B44D-06E912AC31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94711" y="2299447"/>
            <a:ext cx="914400" cy="914400"/>
          </a:xfrm>
          <a:prstGeom prst="rect">
            <a:avLst/>
          </a:prstGeom>
        </p:spPr>
      </p:pic>
      <p:pic>
        <p:nvPicPr>
          <p:cNvPr id="16" name="Graphic 10" descr="Wireless router">
            <a:extLst>
              <a:ext uri="{FF2B5EF4-FFF2-40B4-BE49-F238E27FC236}">
                <a16:creationId xmlns:a16="http://schemas.microsoft.com/office/drawing/2014/main" id="{64019E62-04F1-491E-924D-9387E042F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1624" y="2299447"/>
            <a:ext cx="914400" cy="914400"/>
          </a:xfrm>
          <a:prstGeom prst="rect">
            <a:avLst/>
          </a:prstGeom>
        </p:spPr>
      </p:pic>
      <p:pic>
        <p:nvPicPr>
          <p:cNvPr id="17" name="Graphic 17" descr="Processor">
            <a:extLst>
              <a:ext uri="{FF2B5EF4-FFF2-40B4-BE49-F238E27FC236}">
                <a16:creationId xmlns:a16="http://schemas.microsoft.com/office/drawing/2014/main" id="{59E70D98-EA3B-44A5-8F71-72AB968246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68535" y="2299447"/>
            <a:ext cx="914400" cy="914400"/>
          </a:xfrm>
          <a:prstGeom prst="rect">
            <a:avLst/>
          </a:prstGeom>
        </p:spPr>
      </p:pic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0ECAE070-4F46-43F5-BBF9-85F3383A3AF7}"/>
              </a:ext>
            </a:extLst>
          </p:cNvPr>
          <p:cNvSpPr/>
          <p:nvPr/>
        </p:nvSpPr>
        <p:spPr>
          <a:xfrm>
            <a:off x="1700335" y="2570360"/>
            <a:ext cx="801535" cy="3725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USB 3</a:t>
            </a:r>
            <a:endParaRPr lang="en-US"/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69F5C063-3611-47F5-8784-F6977F55D921}"/>
              </a:ext>
            </a:extLst>
          </p:cNvPr>
          <p:cNvSpPr/>
          <p:nvPr/>
        </p:nvSpPr>
        <p:spPr>
          <a:xfrm>
            <a:off x="3459658" y="2570360"/>
            <a:ext cx="801535" cy="3725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Coax</a:t>
            </a:r>
            <a:endParaRPr lang="en-US"/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7D5E52E7-5C99-4D7F-8C9B-91CF582EB0C5}"/>
              </a:ext>
            </a:extLst>
          </p:cNvPr>
          <p:cNvSpPr/>
          <p:nvPr/>
        </p:nvSpPr>
        <p:spPr>
          <a:xfrm>
            <a:off x="7930805" y="2570359"/>
            <a:ext cx="801535" cy="3725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Coax</a:t>
            </a:r>
            <a:endParaRPr lang="en-US"/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BF04A759-41BF-4B71-8391-C77C7386B1C0}"/>
              </a:ext>
            </a:extLst>
          </p:cNvPr>
          <p:cNvSpPr/>
          <p:nvPr/>
        </p:nvSpPr>
        <p:spPr>
          <a:xfrm>
            <a:off x="9667717" y="2570360"/>
            <a:ext cx="801535" cy="3725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UART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96E09D86-6230-40B3-A053-CE6F98E682CC}"/>
              </a:ext>
            </a:extLst>
          </p:cNvPr>
          <p:cNvCxnSpPr/>
          <p:nvPr/>
        </p:nvCxnSpPr>
        <p:spPr>
          <a:xfrm>
            <a:off x="5269006" y="2512357"/>
            <a:ext cx="1631576" cy="62304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6F9F0DF8-6DC2-4DC4-A618-7338FD2A923F}"/>
              </a:ext>
            </a:extLst>
          </p:cNvPr>
          <p:cNvSpPr/>
          <p:nvPr/>
        </p:nvSpPr>
        <p:spPr>
          <a:xfrm>
            <a:off x="472888" y="3290764"/>
            <a:ext cx="1351429" cy="10496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Ground Station Computer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DB2A6E25-7444-411A-9EEF-EEEA8D19AFDA}"/>
              </a:ext>
            </a:extLst>
          </p:cNvPr>
          <p:cNvSpPr/>
          <p:nvPr/>
        </p:nvSpPr>
        <p:spPr>
          <a:xfrm>
            <a:off x="2221005" y="3290763"/>
            <a:ext cx="1474693" cy="10496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Ground Station Transceiver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DBC90B2A-99C5-4E75-8C8D-FDEF4B140A51}"/>
              </a:ext>
            </a:extLst>
          </p:cNvPr>
          <p:cNvSpPr/>
          <p:nvPr/>
        </p:nvSpPr>
        <p:spPr>
          <a:xfrm>
            <a:off x="4047564" y="3290763"/>
            <a:ext cx="1351429" cy="10496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Ground Station Antenna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3A5EDF0C-FCFF-43F9-85A9-0A91431A7B84}"/>
              </a:ext>
            </a:extLst>
          </p:cNvPr>
          <p:cNvSpPr/>
          <p:nvPr/>
        </p:nvSpPr>
        <p:spPr>
          <a:xfrm>
            <a:off x="6770594" y="3290764"/>
            <a:ext cx="1351429" cy="10496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Satellite Antenna</a:t>
            </a: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337A365A-49C2-48E3-810E-F89290E10C33}"/>
              </a:ext>
            </a:extLst>
          </p:cNvPr>
          <p:cNvSpPr/>
          <p:nvPr/>
        </p:nvSpPr>
        <p:spPr>
          <a:xfrm>
            <a:off x="8451476" y="3290763"/>
            <a:ext cx="1474693" cy="10496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Satellite Transceiver</a:t>
            </a: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4D3FCF44-3D94-4689-BEE1-F721607361FE}"/>
              </a:ext>
            </a:extLst>
          </p:cNvPr>
          <p:cNvSpPr/>
          <p:nvPr/>
        </p:nvSpPr>
        <p:spPr>
          <a:xfrm>
            <a:off x="10255623" y="3290764"/>
            <a:ext cx="1351429" cy="10496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Onboard Computer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5E400A61-2985-4E72-9897-DF76B2FE67EA}"/>
              </a:ext>
            </a:extLst>
          </p:cNvPr>
          <p:cNvSpPr txBox="1"/>
          <p:nvPr/>
        </p:nvSpPr>
        <p:spPr>
          <a:xfrm>
            <a:off x="2975697" y="5233868"/>
            <a:ext cx="5606843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Fig COMM-7: System Communication Diagram</a:t>
            </a:r>
          </a:p>
        </p:txBody>
      </p:sp>
    </p:spTree>
    <p:extLst>
      <p:ext uri="{BB962C8B-B14F-4D97-AF65-F5344CB8AC3E}">
        <p14:creationId xmlns:p14="http://schemas.microsoft.com/office/powerpoint/2010/main" val="2032344031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RHCWVWTZRMYC-44-5033</_dlc_DocId>
    <_dlc_DocIdUrl xmlns="2bf2d388-9b68-4952-9bcd-945bcd3bc124">
      <Url>https://myerauedu.sharepoint.com/teams/PR_College_of_Engineering/PC_EAGLESAT/_layouts/15/DocIdRedir.aspx?ID=RHCWVWTZRMYC-44-5033</Url>
      <Description>RHCWVWTZRMYC-44-5033</Description>
    </_dlc_DocIdUrl>
    <_Flow_SignoffStatus xmlns="bf192eb6-175c-4ee1-9b68-ebc3cf1a25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13" ma:contentTypeDescription="Create a new document." ma:contentTypeScope="" ma:versionID="9142c3e3acd74ae87f52817db006b94c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192311d5fcd73df2f2264f953d0bac01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3" nillable="true" ma:displayName="Sign-off status" ma:internalName="_x0024_Resources_x003a_core_x002c_Signoff_Status_x003b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41D31B-8678-4AB6-ABE5-27ADED5C33B6}">
  <ds:schemaRefs>
    <ds:schemaRef ds:uri="http://schemas.openxmlformats.org/package/2006/metadata/core-properties"/>
    <ds:schemaRef ds:uri="http://purl.org/dc/terms/"/>
    <ds:schemaRef ds:uri="2bf2d388-9b68-4952-9bcd-945bcd3bc124"/>
    <ds:schemaRef ds:uri="bf192eb6-175c-4ee1-9b68-ebc3cf1a256d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6c160ac7-2e9f-4006-94dd-bfed52f16d0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AD44E2-3E2A-4564-A116-874A89D2BD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9EC129-0C29-4ECB-8D17-5B1685934D4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36682F5-EE65-4BD4-B08A-973DA3BCAC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548</Words>
  <Application>Microsoft Office PowerPoint</Application>
  <PresentationFormat>Widescreen</PresentationFormat>
  <Paragraphs>193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Tahoma</vt:lpstr>
      <vt:lpstr>Times New Roman</vt:lpstr>
      <vt:lpstr>EagleSat Theme</vt:lpstr>
      <vt:lpstr>PowerPoint Presentation</vt:lpstr>
      <vt:lpstr>Outline</vt:lpstr>
      <vt:lpstr>Mission Overview</vt:lpstr>
      <vt:lpstr>Orbit and Passes Per Day</vt:lpstr>
      <vt:lpstr>ISS Passes &gt; 10° For 10 days</vt:lpstr>
      <vt:lpstr>Data Requirements</vt:lpstr>
      <vt:lpstr>Data Capabilities</vt:lpstr>
      <vt:lpstr>Link Budget</vt:lpstr>
      <vt:lpstr>System Overview</vt:lpstr>
      <vt:lpstr>Station Licensing</vt:lpstr>
      <vt:lpstr>Station Licensing</vt:lpstr>
      <vt:lpstr>IARU Frequency Coordination</vt:lpstr>
      <vt:lpstr>EnduroSat UHF Transceiver Type II</vt:lpstr>
      <vt:lpstr>EnduroSat UHF Antenna</vt:lpstr>
      <vt:lpstr>Subsystem Design (Ground Station)</vt:lpstr>
      <vt:lpstr>Ground Station Transceiver</vt:lpstr>
      <vt:lpstr>GNU Radio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Nicoli, Margaret L.</dc:creator>
  <cp:lastModifiedBy>Macosky, Austin S.</cp:lastModifiedBy>
  <cp:revision>7</cp:revision>
  <dcterms:created xsi:type="dcterms:W3CDTF">2018-10-22T02:44:03Z</dcterms:created>
  <dcterms:modified xsi:type="dcterms:W3CDTF">2019-04-01T22:46:42Z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98383fec-1316-44ae-a014-d1ae00209582</vt:lpwstr>
  </property>
</Properties>
</file>